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23DE179-09F4-45C2-A435-8805D978B75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82C2006-66BB-4EBC-8D7E-1905CCD77C0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компетенций 4К у учеников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примере урока математики</a:t>
            </a:r>
            <a:endParaRPr lang="ru-RU" dirty="0"/>
          </a:p>
        </p:txBody>
      </p:sp>
      <p:pic>
        <p:nvPicPr>
          <p:cNvPr id="2052" name="Picture 4" descr="C:\Users\мбоу оош 15\AppData\Local\Temp\355e7372-c656-48f9-bab5-2ac81387d0f0_картинки для задания.zip.0f0\картинки для задания\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096344" cy="21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3-этап.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Размер помещений квартиры, высота потолка 3 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39967"/>
              </p:ext>
            </p:extLst>
          </p:nvPr>
        </p:nvGraphicFramePr>
        <p:xfrm>
          <a:off x="971600" y="2276871"/>
          <a:ext cx="7344815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453760"/>
                <a:gridCol w="3362402"/>
                <a:gridCol w="3528653"/>
              </a:tblGrid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объектов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Гостиная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4*6 м.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Детская комната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3*4 м.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Рама для картины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50*100см.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5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7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боу оош 15\Desktop\1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0648"/>
            <a:ext cx="8218107" cy="61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/>
              </a:rPr>
              <a:t>Лист самооценки </a:t>
            </a:r>
            <a:r>
              <a:rPr lang="ru-RU" b="1" dirty="0" smtClean="0">
                <a:effectLst/>
              </a:rPr>
              <a:t>группы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244949"/>
              </p:ext>
            </p:extLst>
          </p:nvPr>
        </p:nvGraphicFramePr>
        <p:xfrm>
          <a:off x="539552" y="1484784"/>
          <a:ext cx="8064895" cy="4896543"/>
        </p:xfrm>
        <a:graphic>
          <a:graphicData uri="http://schemas.openxmlformats.org/drawingml/2006/table">
            <a:tbl>
              <a:tblPr firstRow="1" firstCol="1" bandRow="1"/>
              <a:tblGrid>
                <a:gridCol w="864096"/>
                <a:gridCol w="5774609"/>
                <a:gridCol w="1426190"/>
              </a:tblGrid>
              <a:tr h="253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 работу своей группы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ли члены группы принимали участие: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Да, все работали одинаково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Нет, работал только один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Кто-то работал больше, а кто-то меньше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Дружно ли вы работали?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Работали дружно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Были споры, но в общем дружно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Очень трудно было довариваться, постоянно ссорились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Нравится ли тебе результат твоей группы?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Да, нравится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Нравится, но могло быть лучше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нравится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 свой вклад в работу группы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Принимал активное участие во всех заданиях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Принимал участие, но немного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принимал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6325" y="1778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ffectLst/>
                <a:latin typeface="Times New Roman"/>
                <a:ea typeface="Calibri"/>
                <a:cs typeface="Times New Roman"/>
              </a:rPr>
              <a:t>Оцени себя на </a:t>
            </a: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уроке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00520"/>
              </p:ext>
            </p:extLst>
          </p:nvPr>
        </p:nvGraphicFramePr>
        <p:xfrm>
          <a:off x="395537" y="1733700"/>
          <a:ext cx="8352927" cy="3106830"/>
        </p:xfrm>
        <a:graphic>
          <a:graphicData uri="http://schemas.openxmlformats.org/drawingml/2006/table">
            <a:tbl>
              <a:tblPr firstRow="1" firstCol="1" bandRow="1"/>
              <a:tblGrid>
                <a:gridCol w="1461763"/>
                <a:gridCol w="904900"/>
                <a:gridCol w="2018624"/>
                <a:gridCol w="812546"/>
                <a:gridCol w="2250194"/>
                <a:gridCol w="904900"/>
              </a:tblGrid>
              <a:tr h="653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на уроке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Интересно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Запомнил, смог применить материал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Скучно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Отдыхал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Узнал больше, чем знал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Безразлично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Помогал другим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понял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89" marR="61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26781" r="-651" b="8551"/>
          <a:stretch/>
        </p:blipFill>
        <p:spPr bwMode="auto">
          <a:xfrm>
            <a:off x="2771800" y="4959926"/>
            <a:ext cx="3888432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5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55" y="1699350"/>
            <a:ext cx="4536504" cy="458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9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2700" dirty="0" smtClean="0"/>
              <a:t>Урок систематизации и обобщения знаний и умений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Математика 5 класс :  </a:t>
            </a:r>
          </a:p>
          <a:p>
            <a:pPr marL="0" indent="0" algn="ctr">
              <a:buNone/>
            </a:pPr>
            <a:r>
              <a:rPr lang="ru-RU" sz="4000" dirty="0" smtClean="0"/>
              <a:t>«Нахождение площади прямоугольника»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5"/>
            <a:ext cx="40481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Компания «А</a:t>
            </a:r>
            <a:r>
              <a:rPr lang="en-US" dirty="0" smtClean="0"/>
              <a:t>&amp;B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Группа квалифицированных сотрудников составят смету, предложат универсальный декор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мбоу оош 15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62800"/>
            <a:ext cx="5256584" cy="350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Цель урока: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Повторить и закрепить вычисления площади и периметра геометрических  фигур, применить известные представления о площади и периметра фигур в нестандартной  ситуации, способствовать совершенствованию вычислительных навыков и работы в группах</a:t>
            </a: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2388014" cy="171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Формировать положительную учебную мотивацию 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умение сотрудничать с одноклассниками для успешной работы в группе с целью решения поставленных учебных задач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Формировать потребность применять имеющиеся знания и умения в процессе выполнения практических задач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Научить  оценивать свою деятельность и деятельность в группе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5324565"/>
            <a:ext cx="2304256" cy="153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Учебно-методическое и материально-техническое обеспечение: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прайс-листы со сметами стоимости и требуемого материала; инструкция, прайс-листы со сметами расходов; макеты комнат, образцы цвета стен, образцы линолеума, разрезные наборы геометрических фигур; клей, ножницы, карандаши, бумага, ноутбук, проектор, презентация, оценочные листы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87372"/>
            <a:ext cx="2880320" cy="16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03069"/>
            <a:ext cx="3065018" cy="17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6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900" b="1" dirty="0"/>
              <a:t>Лист групповой работы</a:t>
            </a:r>
            <a:r>
              <a:rPr lang="ru-RU" sz="4900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1-й </a:t>
            </a:r>
            <a:r>
              <a:rPr lang="ru-RU" b="1" dirty="0"/>
              <a:t>этап.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Внимание!  Предлагая идеи, не забудьте пояснить, почему вы так считаете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1. Рассчитайте площадь  и периметр помещения, площадь полотна картины.</a:t>
            </a:r>
          </a:p>
          <a:p>
            <a:pPr marL="0" indent="0">
              <a:buNone/>
            </a:pPr>
            <a:r>
              <a:rPr lang="ru-RU" dirty="0" smtClean="0"/>
              <a:t>______________________________________________________________________________________________</a:t>
            </a:r>
            <a:endParaRPr lang="ru-RU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65585"/>
            <a:ext cx="2938785" cy="195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2-й этап</a:t>
            </a:r>
            <a:r>
              <a:rPr lang="ru-RU" sz="4400" b="1" dirty="0" smtClean="0"/>
              <a:t>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2</a:t>
            </a:r>
            <a:r>
              <a:rPr lang="ru-RU" sz="1800" dirty="0"/>
              <a:t>. Рассчитайте количество банок краски, которое требуется на стены и их стоимость. Расчет количества краски следует производить так:</a:t>
            </a:r>
          </a:p>
          <a:p>
            <a:pPr marL="0" indent="0">
              <a:buNone/>
            </a:pPr>
            <a:r>
              <a:rPr lang="ru-RU" sz="1800" dirty="0"/>
              <a:t>       </a:t>
            </a:r>
            <a:r>
              <a:rPr lang="ru-RU" sz="1800" dirty="0" smtClean="0"/>
              <a:t> </a:t>
            </a:r>
            <a:r>
              <a:rPr lang="ru-RU" sz="1800" dirty="0"/>
              <a:t>1банка (1л) краски = 4м</a:t>
            </a:r>
            <a:r>
              <a:rPr lang="ru-RU" sz="1800" baseline="30000" dirty="0"/>
              <a:t>2 </a:t>
            </a:r>
            <a:r>
              <a:rPr lang="ru-RU" sz="1800" dirty="0"/>
              <a:t>стены</a:t>
            </a:r>
          </a:p>
          <a:p>
            <a:pPr marL="0" indent="0">
              <a:buNone/>
            </a:pPr>
            <a:r>
              <a:rPr lang="ru-RU" sz="1800" dirty="0" smtClean="0"/>
              <a:t>_____________________________________________________________________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_____________________________________________________________________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3</a:t>
            </a:r>
            <a:r>
              <a:rPr lang="ru-RU" sz="1800" dirty="0"/>
              <a:t>. </a:t>
            </a:r>
            <a:r>
              <a:rPr lang="ru-RU" sz="1800" dirty="0" smtClean="0"/>
              <a:t>Рассчитайте</a:t>
            </a:r>
            <a:r>
              <a:rPr lang="ru-RU" sz="1800" dirty="0"/>
              <a:t>, используя площадь помещений, необходимое количество линолеума и его стоимость.</a:t>
            </a:r>
          </a:p>
          <a:p>
            <a:pPr marL="0" indent="0">
              <a:buNone/>
            </a:pPr>
            <a:r>
              <a:rPr lang="ru-RU" sz="1800" dirty="0" smtClean="0"/>
              <a:t>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1800" dirty="0"/>
              <a:t>4.  Рассчитайте, используя периметр пола в помещениях, необходимое количество погонных метров плинтуса и его стоимость.</a:t>
            </a:r>
          </a:p>
          <a:p>
            <a:pPr marL="0" indent="0">
              <a:buNone/>
            </a:pPr>
            <a:r>
              <a:rPr lang="ru-RU" sz="1800" dirty="0" smtClean="0"/>
              <a:t>____________________________________________________________________________________________________________________________________________</a:t>
            </a:r>
            <a:endParaRPr lang="ru-RU" sz="1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3136"/>
            <a:ext cx="1872208" cy="13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3-й </a:t>
            </a:r>
            <a:r>
              <a:rPr lang="ru-RU" sz="4000" b="1" dirty="0"/>
              <a:t>этап.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Посчитайте, какую стоимость придется заплатить семье за покупку строительных материалов</a:t>
            </a:r>
          </a:p>
          <a:p>
            <a:pPr marL="0" indent="0" algn="ctr">
              <a:buNone/>
            </a:pPr>
            <a:r>
              <a:rPr lang="ru-RU" sz="2000" b="1" dirty="0"/>
              <a:t>Прайс - листы со стоимостью и количеством требуемого  материала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231906"/>
              </p:ext>
            </p:extLst>
          </p:nvPr>
        </p:nvGraphicFramePr>
        <p:xfrm>
          <a:off x="611560" y="3212975"/>
          <a:ext cx="7848871" cy="3187415"/>
        </p:xfrm>
        <a:graphic>
          <a:graphicData uri="http://schemas.openxmlformats.org/drawingml/2006/table">
            <a:tbl>
              <a:tblPr firstRow="1" firstCol="1" bandRow="1"/>
              <a:tblGrid>
                <a:gridCol w="390436"/>
                <a:gridCol w="4159406"/>
                <a:gridCol w="1735710"/>
                <a:gridCol w="1563319"/>
              </a:tblGrid>
              <a:tr h="57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строительных материалов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требуемых материалов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Краска для стен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 руб./1банка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Линолеум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300 руб. м</a:t>
                      </a:r>
                      <a:r>
                        <a:rPr lang="ru-RU" sz="14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Плинтуса для пола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руб. п./м.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Краска потолочная водно-дисперсионная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ведра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 руб. 1 ведро.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Растворитель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банки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70руб./1банка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Кисть покрасочная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руб. за 1 шт.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Валик для краски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шт.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 руб./ за 1шт.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23410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245</TotalTime>
  <Words>522</Words>
  <Application>Microsoft Office PowerPoint</Application>
  <PresentationFormat>Экран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Формирование компетенций 4К у учеников  </vt:lpstr>
      <vt:lpstr>    Урок систематизации и обобщения знаний и умений </vt:lpstr>
      <vt:lpstr>Компания «А&amp;B»</vt:lpstr>
      <vt:lpstr>Цель урока:</vt:lpstr>
      <vt:lpstr>Задачи урока:</vt:lpstr>
      <vt:lpstr>Учебно-методическое и материально-техническое обеспечение: </vt:lpstr>
      <vt:lpstr>Лист групповой работы:</vt:lpstr>
      <vt:lpstr>2-й этап.</vt:lpstr>
      <vt:lpstr>3-й этап.</vt:lpstr>
      <vt:lpstr>3-этап.</vt:lpstr>
      <vt:lpstr>Презентация PowerPoint</vt:lpstr>
      <vt:lpstr>Лист самооценки группы</vt:lpstr>
      <vt:lpstr>Оцени себя на уроке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компетенций 4К у учеников</dc:title>
  <dc:creator>мбоу оош 15</dc:creator>
  <cp:lastModifiedBy>мбоу оош 15</cp:lastModifiedBy>
  <cp:revision>32</cp:revision>
  <dcterms:created xsi:type="dcterms:W3CDTF">2024-11-01T15:00:41Z</dcterms:created>
  <dcterms:modified xsi:type="dcterms:W3CDTF">2024-11-01T19:17:26Z</dcterms:modified>
</cp:coreProperties>
</file>